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4" r:id="rId4"/>
    <p:sldId id="265" r:id="rId5"/>
    <p:sldId id="266" r:id="rId6"/>
    <p:sldId id="267" r:id="rId7"/>
    <p:sldId id="268" r:id="rId8"/>
    <p:sldId id="269" r:id="rId9"/>
    <p:sldId id="270" r:id="rId10"/>
    <p:sldId id="271" r:id="rId11"/>
    <p:sldId id="272" r:id="rId12"/>
    <p:sldId id="273" r:id="rId13"/>
    <p:sldId id="279" r:id="rId14"/>
    <p:sldId id="274" r:id="rId15"/>
    <p:sldId id="275" r:id="rId16"/>
    <p:sldId id="276" r:id="rId17"/>
    <p:sldId id="277" r:id="rId18"/>
    <p:sldId id="278" r:id="rId19"/>
    <p:sldId id="280" r:id="rId20"/>
    <p:sldId id="287" r:id="rId21"/>
    <p:sldId id="288" r:id="rId22"/>
    <p:sldId id="281" r:id="rId23"/>
    <p:sldId id="314" r:id="rId24"/>
    <p:sldId id="313" r:id="rId25"/>
    <p:sldId id="282" r:id="rId26"/>
    <p:sldId id="283" r:id="rId27"/>
    <p:sldId id="284" r:id="rId28"/>
    <p:sldId id="285" r:id="rId29"/>
    <p:sldId id="286" r:id="rId30"/>
    <p:sldId id="289" r:id="rId31"/>
    <p:sldId id="290" r:id="rId32"/>
    <p:sldId id="291" r:id="rId33"/>
    <p:sldId id="292" r:id="rId34"/>
    <p:sldId id="293" r:id="rId35"/>
    <p:sldId id="316" r:id="rId36"/>
    <p:sldId id="315" r:id="rId37"/>
    <p:sldId id="294" r:id="rId38"/>
    <p:sldId id="312"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87E5EA2-D890-4E10-8A18-63DAF6DD411D}" type="datetimeFigureOut">
              <a:rPr lang="en-CA" smtClean="0"/>
              <a:t>2021-09-26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264722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7E5EA2-D890-4E10-8A18-63DAF6DD411D}" type="datetimeFigureOut">
              <a:rPr lang="en-CA" smtClean="0"/>
              <a:t>2021-09-26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112276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7E5EA2-D890-4E10-8A18-63DAF6DD411D}" type="datetimeFigureOut">
              <a:rPr lang="en-CA" smtClean="0"/>
              <a:t>2021-09-26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260058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7E5EA2-D890-4E10-8A18-63DAF6DD411D}" type="datetimeFigureOut">
              <a:rPr lang="en-CA" smtClean="0"/>
              <a:t>2021-09-26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99116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E5EA2-D890-4E10-8A18-63DAF6DD411D}" type="datetimeFigureOut">
              <a:rPr lang="en-CA" smtClean="0"/>
              <a:t>2021-09-26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285540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87E5EA2-D890-4E10-8A18-63DAF6DD411D}" type="datetimeFigureOut">
              <a:rPr lang="en-CA" smtClean="0"/>
              <a:t>2021-09-26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181883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87E5EA2-D890-4E10-8A18-63DAF6DD411D}" type="datetimeFigureOut">
              <a:rPr lang="en-CA" smtClean="0"/>
              <a:t>2021-09-26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266517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87E5EA2-D890-4E10-8A18-63DAF6DD411D}" type="datetimeFigureOut">
              <a:rPr lang="en-CA" smtClean="0"/>
              <a:t>2021-09-26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210563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E5EA2-D890-4E10-8A18-63DAF6DD411D}" type="datetimeFigureOut">
              <a:rPr lang="en-CA" smtClean="0"/>
              <a:t>2021-09-26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227556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E5EA2-D890-4E10-8A18-63DAF6DD411D}" type="datetimeFigureOut">
              <a:rPr lang="en-CA" smtClean="0"/>
              <a:t>2021-09-26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17430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E5EA2-D890-4E10-8A18-63DAF6DD411D}" type="datetimeFigureOut">
              <a:rPr lang="en-CA" smtClean="0"/>
              <a:t>2021-09-26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B71812-302A-4638-8E9B-4DA67514339C}" type="slidenum">
              <a:rPr lang="en-CA" smtClean="0"/>
              <a:t>‹#›</a:t>
            </a:fld>
            <a:endParaRPr lang="en-CA"/>
          </a:p>
        </p:txBody>
      </p:sp>
    </p:spTree>
    <p:extLst>
      <p:ext uri="{BB962C8B-B14F-4D97-AF65-F5344CB8AC3E}">
        <p14:creationId xmlns:p14="http://schemas.microsoft.com/office/powerpoint/2010/main" val="92132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E5EA2-D890-4E10-8A18-63DAF6DD411D}" type="datetimeFigureOut">
              <a:rPr lang="en-CA" smtClean="0"/>
              <a:t>2021-09-26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71812-302A-4638-8E9B-4DA67514339C}" type="slidenum">
              <a:rPr lang="en-CA" smtClean="0"/>
              <a:t>‹#›</a:t>
            </a:fld>
            <a:endParaRPr lang="en-CA"/>
          </a:p>
        </p:txBody>
      </p:sp>
    </p:spTree>
    <p:extLst>
      <p:ext uri="{BB962C8B-B14F-4D97-AF65-F5344CB8AC3E}">
        <p14:creationId xmlns:p14="http://schemas.microsoft.com/office/powerpoint/2010/main" val="1700833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4.jp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0.jpg"/><Relationship Id="rId4" Type="http://schemas.openxmlformats.org/officeDocument/2006/relationships/image" Target="../media/image59.jpg"/></Relationships>
</file>

<file path=ppt/slides/_rels/slide3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7.jpg"/><Relationship Id="rId4" Type="http://schemas.openxmlformats.org/officeDocument/2006/relationships/image" Target="../media/image66.jpg"/></Relationships>
</file>

<file path=ppt/slides/_rels/slide4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0.jpg"/><Relationship Id="rId4" Type="http://schemas.openxmlformats.org/officeDocument/2006/relationships/image" Target="../media/image69.jpg"/></Relationships>
</file>

<file path=ppt/slides/_rels/slide4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4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7.jpg"/><Relationship Id="rId4" Type="http://schemas.openxmlformats.org/officeDocument/2006/relationships/image" Target="../media/image76.jpg"/></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0.jpg"/><Relationship Id="rId4" Type="http://schemas.openxmlformats.org/officeDocument/2006/relationships/image" Target="../media/image79.jpg"/></Relationships>
</file>

<file path=ppt/slides/_rels/slide4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4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3.jpg"/><Relationship Id="rId4" Type="http://schemas.openxmlformats.org/officeDocument/2006/relationships/image" Target="../media/image82.jpg"/></Relationships>
</file>

<file path=ppt/slides/_rels/slide4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4.jpg"/></Relationships>
</file>

<file path=ppt/slides/_rels/slide4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6.jpg"/><Relationship Id="rId4" Type="http://schemas.openxmlformats.org/officeDocument/2006/relationships/image" Target="../media/image85.jpg"/></Relationships>
</file>

<file path=ppt/slides/_rels/slide4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7.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9.jpg"/><Relationship Id="rId4" Type="http://schemas.openxmlformats.org/officeDocument/2006/relationships/image" Target="../media/image88.jpg"/></Relationships>
</file>

<file path=ppt/slides/_rels/slide51.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0.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2.jpg"/><Relationship Id="rId4" Type="http://schemas.openxmlformats.org/officeDocument/2006/relationships/image" Target="../media/image91.jpg"/></Relationships>
</file>

<file path=ppt/slides/_rels/slide53.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4.jpg"/><Relationship Id="rId4" Type="http://schemas.openxmlformats.org/officeDocument/2006/relationships/image" Target="../media/image93.jpg"/></Relationships>
</file>

<file path=ppt/slides/_rels/slide5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95.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nchor="ctr">
            <a:normAutofit/>
          </a:bodyPr>
          <a:lstStyle/>
          <a:p>
            <a:r>
              <a:rPr lang="en-US" sz="3600" b="1" dirty="0" smtClean="0"/>
              <a:t>IHSE board of directors 2020/21</a:t>
            </a:r>
            <a:endParaRPr lang="en-CA"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 y="0"/>
            <a:ext cx="6858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431" y="2310510"/>
            <a:ext cx="6244649" cy="3415042"/>
          </a:xfrm>
          <a:prstGeom prst="rect">
            <a:avLst/>
          </a:prstGeom>
        </p:spPr>
      </p:pic>
    </p:spTree>
    <p:extLst>
      <p:ext uri="{BB962C8B-B14F-4D97-AF65-F5344CB8AC3E}">
        <p14:creationId xmlns:p14="http://schemas.microsoft.com/office/powerpoint/2010/main" val="3738051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172" y="2138866"/>
            <a:ext cx="3394517" cy="217991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418" y="1328655"/>
            <a:ext cx="2880750" cy="162042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418" y="3429000"/>
            <a:ext cx="4940601" cy="279066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250743" y="1448972"/>
            <a:ext cx="2067152" cy="1500105"/>
          </a:xfrm>
          <a:prstGeom prst="rect">
            <a:avLst/>
          </a:prstGeom>
        </p:spPr>
      </p:pic>
    </p:spTree>
    <p:extLst>
      <p:ext uri="{BB962C8B-B14F-4D97-AF65-F5344CB8AC3E}">
        <p14:creationId xmlns:p14="http://schemas.microsoft.com/office/powerpoint/2010/main" val="133868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172" y="2138866"/>
            <a:ext cx="3394517" cy="217991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6693" y="865343"/>
            <a:ext cx="4121602" cy="236348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6693" y="3734422"/>
            <a:ext cx="4117146" cy="2412390"/>
          </a:xfrm>
          <a:prstGeom prst="rect">
            <a:avLst/>
          </a:prstGeom>
        </p:spPr>
      </p:pic>
    </p:spTree>
    <p:extLst>
      <p:ext uri="{BB962C8B-B14F-4D97-AF65-F5344CB8AC3E}">
        <p14:creationId xmlns:p14="http://schemas.microsoft.com/office/powerpoint/2010/main" val="670281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15" y="52753"/>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24" t="14863" r="6561" b="7610"/>
          <a:stretch/>
        </p:blipFill>
        <p:spPr>
          <a:xfrm>
            <a:off x="910415" y="1188719"/>
            <a:ext cx="2588457" cy="2293034"/>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8580" t="15426" r="6313" b="6383"/>
          <a:stretch/>
        </p:blipFill>
        <p:spPr>
          <a:xfrm>
            <a:off x="910414" y="3783504"/>
            <a:ext cx="2588457" cy="2378145"/>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1426" t="18119" r="12594" b="13555"/>
          <a:stretch/>
        </p:blipFill>
        <p:spPr>
          <a:xfrm>
            <a:off x="8406995" y="1788943"/>
            <a:ext cx="2897943" cy="347472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861" y="1950721"/>
            <a:ext cx="3312942" cy="3312942"/>
          </a:xfrm>
          <a:prstGeom prst="rect">
            <a:avLst/>
          </a:prstGeom>
        </p:spPr>
      </p:pic>
    </p:spTree>
    <p:extLst>
      <p:ext uri="{BB962C8B-B14F-4D97-AF65-F5344CB8AC3E}">
        <p14:creationId xmlns:p14="http://schemas.microsoft.com/office/powerpoint/2010/main" val="2623128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21" y="0"/>
            <a:ext cx="6858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34" t="6367" r="12028" b="11162"/>
          <a:stretch/>
        </p:blipFill>
        <p:spPr>
          <a:xfrm>
            <a:off x="903052" y="2674329"/>
            <a:ext cx="5790137" cy="2826139"/>
          </a:xfrm>
          <a:prstGeom prst="rect">
            <a:avLst/>
          </a:prstGeom>
        </p:spPr>
      </p:pic>
      <p:sp>
        <p:nvSpPr>
          <p:cNvPr id="7" name="TextBox 6"/>
          <p:cNvSpPr txBox="1"/>
          <p:nvPr/>
        </p:nvSpPr>
        <p:spPr>
          <a:xfrm>
            <a:off x="8088923" y="1532413"/>
            <a:ext cx="3491776" cy="954107"/>
          </a:xfrm>
          <a:prstGeom prst="rect">
            <a:avLst/>
          </a:prstGeom>
          <a:noFill/>
        </p:spPr>
        <p:txBody>
          <a:bodyPr wrap="square" rtlCol="0">
            <a:spAutoFit/>
          </a:bodyPr>
          <a:lstStyle/>
          <a:p>
            <a:pPr algn="ctr"/>
            <a:r>
              <a:rPr lang="en-US" sz="2800" b="1" dirty="0" smtClean="0"/>
              <a:t>INTERNATIONAL WOMEN’S DAY</a:t>
            </a:r>
            <a:endParaRPr lang="en-CA" sz="2800" b="1" dirty="0"/>
          </a:p>
        </p:txBody>
      </p:sp>
      <p:sp>
        <p:nvSpPr>
          <p:cNvPr id="8" name="TextBox 7"/>
          <p:cNvSpPr txBox="1"/>
          <p:nvPr/>
        </p:nvSpPr>
        <p:spPr>
          <a:xfrm>
            <a:off x="7945583" y="3017411"/>
            <a:ext cx="3778456" cy="523220"/>
          </a:xfrm>
          <a:prstGeom prst="rect">
            <a:avLst/>
          </a:prstGeom>
          <a:noFill/>
        </p:spPr>
        <p:txBody>
          <a:bodyPr wrap="square" rtlCol="0">
            <a:spAutoFit/>
          </a:bodyPr>
          <a:lstStyle/>
          <a:p>
            <a:pPr algn="ctr"/>
            <a:r>
              <a:rPr lang="en-US" sz="2800" b="1" dirty="0" smtClean="0"/>
              <a:t>Choose to Challenge</a:t>
            </a:r>
            <a:endParaRPr lang="en-CA" sz="2800" b="1" dirty="0"/>
          </a:p>
        </p:txBody>
      </p:sp>
    </p:spTree>
    <p:extLst>
      <p:ext uri="{BB962C8B-B14F-4D97-AF65-F5344CB8AC3E}">
        <p14:creationId xmlns:p14="http://schemas.microsoft.com/office/powerpoint/2010/main" val="3735012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15" y="52753"/>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118" y="1441939"/>
            <a:ext cx="3105713" cy="380412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380" t="-2160" r="9180" b="6769"/>
          <a:stretch/>
        </p:blipFill>
        <p:spPr>
          <a:xfrm>
            <a:off x="1308295" y="2504050"/>
            <a:ext cx="4656407" cy="2560320"/>
          </a:xfrm>
          <a:prstGeom prst="rect">
            <a:avLst/>
          </a:prstGeom>
        </p:spPr>
      </p:pic>
    </p:spTree>
    <p:extLst>
      <p:ext uri="{BB962C8B-B14F-4D97-AF65-F5344CB8AC3E}">
        <p14:creationId xmlns:p14="http://schemas.microsoft.com/office/powerpoint/2010/main" val="153361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15" y="52753"/>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118" y="1441939"/>
            <a:ext cx="3105713" cy="380412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090" t="919" r="10378" b="3793"/>
          <a:stretch/>
        </p:blipFill>
        <p:spPr>
          <a:xfrm>
            <a:off x="984737" y="2446594"/>
            <a:ext cx="5162843" cy="2799472"/>
          </a:xfrm>
          <a:prstGeom prst="rect">
            <a:avLst/>
          </a:prstGeom>
        </p:spPr>
      </p:pic>
    </p:spTree>
    <p:extLst>
      <p:ext uri="{BB962C8B-B14F-4D97-AF65-F5344CB8AC3E}">
        <p14:creationId xmlns:p14="http://schemas.microsoft.com/office/powerpoint/2010/main" val="2084593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21"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118" y="1441939"/>
            <a:ext cx="3105713" cy="380412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113" t="-417" r="9353" b="1696"/>
          <a:stretch/>
        </p:blipFill>
        <p:spPr>
          <a:xfrm>
            <a:off x="935345" y="2066768"/>
            <a:ext cx="5725552" cy="3179298"/>
          </a:xfrm>
          <a:prstGeom prst="rect">
            <a:avLst/>
          </a:prstGeom>
        </p:spPr>
      </p:pic>
    </p:spTree>
    <p:extLst>
      <p:ext uri="{BB962C8B-B14F-4D97-AF65-F5344CB8AC3E}">
        <p14:creationId xmlns:p14="http://schemas.microsoft.com/office/powerpoint/2010/main" val="3939439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21"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118" y="1441939"/>
            <a:ext cx="3105713" cy="380412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201" t="-1032" r="9527" b="953"/>
          <a:stretch/>
        </p:blipFill>
        <p:spPr>
          <a:xfrm>
            <a:off x="1139483" y="2391508"/>
            <a:ext cx="5008099" cy="2827606"/>
          </a:xfrm>
          <a:prstGeom prst="rect">
            <a:avLst/>
          </a:prstGeom>
        </p:spPr>
      </p:pic>
    </p:spTree>
    <p:extLst>
      <p:ext uri="{BB962C8B-B14F-4D97-AF65-F5344CB8AC3E}">
        <p14:creationId xmlns:p14="http://schemas.microsoft.com/office/powerpoint/2010/main" val="104482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21"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118" y="1441939"/>
            <a:ext cx="3105713" cy="380412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138" t="5195" r="11713" b="5190"/>
          <a:stretch/>
        </p:blipFill>
        <p:spPr>
          <a:xfrm>
            <a:off x="843905" y="2108971"/>
            <a:ext cx="5908431" cy="3137095"/>
          </a:xfrm>
          <a:prstGeom prst="rect">
            <a:avLst/>
          </a:prstGeom>
        </p:spPr>
      </p:pic>
    </p:spTree>
    <p:extLst>
      <p:ext uri="{BB962C8B-B14F-4D97-AF65-F5344CB8AC3E}">
        <p14:creationId xmlns:p14="http://schemas.microsoft.com/office/powerpoint/2010/main" val="1341774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118" y="1441939"/>
            <a:ext cx="3105713" cy="380412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788" t="3793" r="10691" b="4825"/>
          <a:stretch/>
        </p:blipFill>
        <p:spPr>
          <a:xfrm>
            <a:off x="889781" y="2137106"/>
            <a:ext cx="5838094" cy="3108960"/>
          </a:xfrm>
          <a:prstGeom prst="rect">
            <a:avLst/>
          </a:prstGeom>
        </p:spPr>
      </p:pic>
    </p:spTree>
    <p:extLst>
      <p:ext uri="{BB962C8B-B14F-4D97-AF65-F5344CB8AC3E}">
        <p14:creationId xmlns:p14="http://schemas.microsoft.com/office/powerpoint/2010/main" val="1220451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 y="0"/>
            <a:ext cx="6858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243" y="1146516"/>
            <a:ext cx="3918406" cy="507134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7411" t="-1135" r="3257" b="-10504"/>
          <a:stretch/>
        </p:blipFill>
        <p:spPr>
          <a:xfrm>
            <a:off x="7910410" y="2700839"/>
            <a:ext cx="3559127" cy="1956614"/>
          </a:xfrm>
          <a:prstGeom prst="rect">
            <a:avLst/>
          </a:prstGeom>
        </p:spPr>
      </p:pic>
    </p:spTree>
    <p:extLst>
      <p:ext uri="{BB962C8B-B14F-4D97-AF65-F5344CB8AC3E}">
        <p14:creationId xmlns:p14="http://schemas.microsoft.com/office/powerpoint/2010/main" val="12374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707" y="3370650"/>
            <a:ext cx="3162607" cy="21298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0485" y="1371992"/>
            <a:ext cx="3312648" cy="4416864"/>
          </a:xfrm>
          <a:prstGeom prst="rect">
            <a:avLst/>
          </a:prstGeom>
        </p:spPr>
      </p:pic>
      <p:sp>
        <p:nvSpPr>
          <p:cNvPr id="8" name="TextBox 7"/>
          <p:cNvSpPr txBox="1"/>
          <p:nvPr/>
        </p:nvSpPr>
        <p:spPr>
          <a:xfrm>
            <a:off x="8024122" y="1431806"/>
            <a:ext cx="3491776" cy="954107"/>
          </a:xfrm>
          <a:prstGeom prst="rect">
            <a:avLst/>
          </a:prstGeom>
          <a:noFill/>
        </p:spPr>
        <p:txBody>
          <a:bodyPr wrap="square" rtlCol="0">
            <a:spAutoFit/>
          </a:bodyPr>
          <a:lstStyle/>
          <a:p>
            <a:pPr algn="ctr"/>
            <a:r>
              <a:rPr lang="en-US" sz="2800" b="1" dirty="0" smtClean="0"/>
              <a:t>TEACHERS APPRICIATION</a:t>
            </a:r>
            <a:endParaRPr lang="en-CA" sz="2800" b="1" dirty="0"/>
          </a:p>
        </p:txBody>
      </p:sp>
    </p:spTree>
    <p:extLst>
      <p:ext uri="{BB962C8B-B14F-4D97-AF65-F5344CB8AC3E}">
        <p14:creationId xmlns:p14="http://schemas.microsoft.com/office/powerpoint/2010/main" val="3328203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477" y="2419643"/>
            <a:ext cx="3162607" cy="212981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547" y="1362807"/>
            <a:ext cx="5650523" cy="4237892"/>
          </a:xfrm>
          <a:prstGeom prst="rect">
            <a:avLst/>
          </a:prstGeom>
        </p:spPr>
      </p:pic>
    </p:spTree>
    <p:extLst>
      <p:ext uri="{BB962C8B-B14F-4D97-AF65-F5344CB8AC3E}">
        <p14:creationId xmlns:p14="http://schemas.microsoft.com/office/powerpoint/2010/main" val="1135265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3578" y="1575582"/>
            <a:ext cx="2710846" cy="3388556"/>
          </a:xfrm>
          <a:prstGeom prst="rect">
            <a:avLst/>
          </a:prstGeom>
        </p:spPr>
      </p:pic>
      <p:pic>
        <p:nvPicPr>
          <p:cNvPr id="11" name="Picture 10"/>
          <p:cNvPicPr>
            <a:picLocks noChangeAspect="1"/>
          </p:cNvPicPr>
          <p:nvPr/>
        </p:nvPicPr>
        <p:blipFill>
          <a:blip r:embed="rId4"/>
          <a:stretch>
            <a:fillRect/>
          </a:stretch>
        </p:blipFill>
        <p:spPr>
          <a:xfrm>
            <a:off x="2160884" y="1086875"/>
            <a:ext cx="3371850" cy="5162550"/>
          </a:xfrm>
          <a:prstGeom prst="rect">
            <a:avLst/>
          </a:prstGeom>
        </p:spPr>
      </p:pic>
      <p:sp>
        <p:nvSpPr>
          <p:cNvPr id="12" name="TextBox 11"/>
          <p:cNvSpPr txBox="1"/>
          <p:nvPr/>
        </p:nvSpPr>
        <p:spPr>
          <a:xfrm>
            <a:off x="8024123" y="4910875"/>
            <a:ext cx="3491776" cy="523220"/>
          </a:xfrm>
          <a:prstGeom prst="rect">
            <a:avLst/>
          </a:prstGeom>
          <a:noFill/>
        </p:spPr>
        <p:txBody>
          <a:bodyPr wrap="square" rtlCol="0">
            <a:spAutoFit/>
          </a:bodyPr>
          <a:lstStyle/>
          <a:p>
            <a:pPr algn="ctr"/>
            <a:r>
              <a:rPr lang="en-US" sz="2800" b="1" dirty="0" smtClean="0"/>
              <a:t>March 20,2021</a:t>
            </a:r>
            <a:endParaRPr lang="en-CA" sz="2800" b="1" dirty="0"/>
          </a:p>
        </p:txBody>
      </p:sp>
    </p:spTree>
    <p:extLst>
      <p:ext uri="{BB962C8B-B14F-4D97-AF65-F5344CB8AC3E}">
        <p14:creationId xmlns:p14="http://schemas.microsoft.com/office/powerpoint/2010/main" val="1112296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3578" y="1575582"/>
            <a:ext cx="2710846" cy="338855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5296" y="1575582"/>
            <a:ext cx="4711150" cy="3559126"/>
          </a:xfrm>
          <a:prstGeom prst="rect">
            <a:avLst/>
          </a:prstGeom>
        </p:spPr>
      </p:pic>
    </p:spTree>
    <p:extLst>
      <p:ext uri="{BB962C8B-B14F-4D97-AF65-F5344CB8AC3E}">
        <p14:creationId xmlns:p14="http://schemas.microsoft.com/office/powerpoint/2010/main" val="3136116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3578" y="1575582"/>
            <a:ext cx="2710846" cy="3388556"/>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258" t="-559" r="8293" b="471"/>
          <a:stretch/>
        </p:blipFill>
        <p:spPr>
          <a:xfrm>
            <a:off x="1818249" y="3712876"/>
            <a:ext cx="4037428" cy="2223691"/>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2032" t="1673" r="8569" b="1769"/>
          <a:stretch/>
        </p:blipFill>
        <p:spPr>
          <a:xfrm>
            <a:off x="1818249" y="1336430"/>
            <a:ext cx="4040813" cy="2124221"/>
          </a:xfrm>
          <a:prstGeom prst="rect">
            <a:avLst/>
          </a:prstGeom>
        </p:spPr>
      </p:pic>
    </p:spTree>
    <p:extLst>
      <p:ext uri="{BB962C8B-B14F-4D97-AF65-F5344CB8AC3E}">
        <p14:creationId xmlns:p14="http://schemas.microsoft.com/office/powerpoint/2010/main" val="1688731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3578" y="1575582"/>
            <a:ext cx="2710846" cy="3388556"/>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4197" t="46" r="9930" b="817"/>
          <a:stretch/>
        </p:blipFill>
        <p:spPr>
          <a:xfrm>
            <a:off x="1681158" y="1153551"/>
            <a:ext cx="4331302" cy="2433712"/>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4246" t="570" r="9504" b="-37"/>
          <a:stretch/>
        </p:blipFill>
        <p:spPr>
          <a:xfrm>
            <a:off x="1712810" y="3740248"/>
            <a:ext cx="4360985" cy="2447779"/>
          </a:xfrm>
          <a:prstGeom prst="rect">
            <a:avLst/>
          </a:prstGeom>
        </p:spPr>
      </p:pic>
    </p:spTree>
    <p:extLst>
      <p:ext uri="{BB962C8B-B14F-4D97-AF65-F5344CB8AC3E}">
        <p14:creationId xmlns:p14="http://schemas.microsoft.com/office/powerpoint/2010/main" val="354163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3578" y="1575582"/>
            <a:ext cx="2710846" cy="33885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0306" y="1429679"/>
            <a:ext cx="3613006" cy="205207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0306" y="3816748"/>
            <a:ext cx="3613006" cy="2351277"/>
          </a:xfrm>
          <a:prstGeom prst="rect">
            <a:avLst/>
          </a:prstGeom>
        </p:spPr>
      </p:pic>
    </p:spTree>
    <p:extLst>
      <p:ext uri="{BB962C8B-B14F-4D97-AF65-F5344CB8AC3E}">
        <p14:creationId xmlns:p14="http://schemas.microsoft.com/office/powerpoint/2010/main" val="277078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3578" y="1575582"/>
            <a:ext cx="2710846" cy="338855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0152" y="3481753"/>
            <a:ext cx="3764410" cy="2540977"/>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0153" y="995895"/>
            <a:ext cx="3740158" cy="2384351"/>
          </a:xfrm>
          <a:prstGeom prst="rect">
            <a:avLst/>
          </a:prstGeom>
        </p:spPr>
      </p:pic>
    </p:spTree>
    <p:extLst>
      <p:ext uri="{BB962C8B-B14F-4D97-AF65-F5344CB8AC3E}">
        <p14:creationId xmlns:p14="http://schemas.microsoft.com/office/powerpoint/2010/main" val="1145249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4588" y="1646613"/>
            <a:ext cx="2710846" cy="33885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6419" y="1717645"/>
            <a:ext cx="4820779" cy="3246493"/>
          </a:xfrm>
          <a:prstGeom prst="rect">
            <a:avLst/>
          </a:prstGeom>
        </p:spPr>
      </p:pic>
    </p:spTree>
    <p:extLst>
      <p:ext uri="{BB962C8B-B14F-4D97-AF65-F5344CB8AC3E}">
        <p14:creationId xmlns:p14="http://schemas.microsoft.com/office/powerpoint/2010/main" val="1474708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951" y="2801733"/>
            <a:ext cx="5473000" cy="30785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128" y="4334229"/>
            <a:ext cx="2502739" cy="1685438"/>
          </a:xfrm>
          <a:prstGeom prst="rect">
            <a:avLst/>
          </a:prstGeom>
        </p:spPr>
      </p:pic>
      <p:sp>
        <p:nvSpPr>
          <p:cNvPr id="7" name="TextBox 6"/>
          <p:cNvSpPr txBox="1"/>
          <p:nvPr/>
        </p:nvSpPr>
        <p:spPr>
          <a:xfrm>
            <a:off x="8024951" y="1149409"/>
            <a:ext cx="3491776" cy="2677656"/>
          </a:xfrm>
          <a:prstGeom prst="rect">
            <a:avLst/>
          </a:prstGeom>
          <a:noFill/>
        </p:spPr>
        <p:txBody>
          <a:bodyPr wrap="square" rtlCol="0">
            <a:spAutoFit/>
          </a:bodyPr>
          <a:lstStyle/>
          <a:p>
            <a:pPr algn="ctr"/>
            <a:r>
              <a:rPr lang="en-US" sz="2800" b="1" dirty="0" smtClean="0"/>
              <a:t>LANGUAGE OF FARSI ADDED TO GOVERNMENT CORRESPONDENCE TRANSLATIONS</a:t>
            </a:r>
          </a:p>
          <a:p>
            <a:pPr algn="ctr"/>
            <a:r>
              <a:rPr lang="en-US" sz="2800" b="1" dirty="0" smtClean="0"/>
              <a:t>Feb 1,2021</a:t>
            </a:r>
            <a:endParaRPr lang="en-CA" sz="2800" b="1" dirty="0"/>
          </a:p>
        </p:txBody>
      </p:sp>
    </p:spTree>
    <p:extLst>
      <p:ext uri="{BB962C8B-B14F-4D97-AF65-F5344CB8AC3E}">
        <p14:creationId xmlns:p14="http://schemas.microsoft.com/office/powerpoint/2010/main" val="113400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 t="27124" r="-240"/>
          <a:stretch/>
        </p:blipFill>
        <p:spPr>
          <a:xfrm>
            <a:off x="457198" y="1167618"/>
            <a:ext cx="2712913" cy="151931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116" t="2499" r="9929" b="-1"/>
          <a:stretch/>
        </p:blipFill>
        <p:spPr>
          <a:xfrm>
            <a:off x="626924" y="4403188"/>
            <a:ext cx="3249637" cy="1815263"/>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5495" t="660" r="4157" b="4366"/>
          <a:stretch/>
        </p:blipFill>
        <p:spPr>
          <a:xfrm>
            <a:off x="2968282" y="2890910"/>
            <a:ext cx="3123029" cy="139270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3884" y="1167618"/>
            <a:ext cx="2310701" cy="1503761"/>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9484" y="1906169"/>
            <a:ext cx="2841053" cy="2497019"/>
          </a:xfrm>
          <a:prstGeom prst="rect">
            <a:avLst/>
          </a:prstGeom>
        </p:spPr>
      </p:pic>
    </p:spTree>
    <p:extLst>
      <p:ext uri="{BB962C8B-B14F-4D97-AF65-F5344CB8AC3E}">
        <p14:creationId xmlns:p14="http://schemas.microsoft.com/office/powerpoint/2010/main" val="2787341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90" y="0"/>
            <a:ext cx="6858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3413" y="1202788"/>
            <a:ext cx="3573195" cy="3573195"/>
          </a:xfrm>
          <a:prstGeom prst="rect">
            <a:avLst/>
          </a:prstGeom>
        </p:spPr>
      </p:pic>
      <p:sp>
        <p:nvSpPr>
          <p:cNvPr id="10" name="Rectangle 9"/>
          <p:cNvSpPr/>
          <p:nvPr/>
        </p:nvSpPr>
        <p:spPr>
          <a:xfrm>
            <a:off x="1223890" y="1202788"/>
            <a:ext cx="5472332" cy="4247317"/>
          </a:xfrm>
          <a:prstGeom prst="rect">
            <a:avLst/>
          </a:prstGeom>
        </p:spPr>
        <p:txBody>
          <a:bodyPr wrap="square">
            <a:spAutoFit/>
          </a:bodyPr>
          <a:lstStyle/>
          <a:p>
            <a:endParaRPr lang="ar-AE" dirty="0" smtClean="0"/>
          </a:p>
          <a:p>
            <a:r>
              <a:rPr lang="ar-AE" dirty="0" smtClean="0"/>
              <a:t>با درود و عرض ادب خدمت هموطنان گرامی، اعضای هیئت مدیره انجمن فرهنگی ایرانیان ادمونتون مفتخراست که نتیجه فعالیتهای چهارماهه اول خود را به شرح ذیل به اطلاع برساند</a:t>
            </a:r>
          </a:p>
          <a:p>
            <a:r>
              <a:rPr lang="ar-AE" dirty="0" smtClean="0"/>
              <a:t>۱_برگزاری اولین جلسه هیات مدیره یک هفته پس از برگزاری مجمع عمومی سالانه به منظور تعیین وظایف و سمت‌ مدیران . دراین جلسه آقای پیمان پاک سرشت به عنوان نایب رییس و آقای حمید سماوات به عنوان حسابدار انجمن قبول مسولیت نمودند.</a:t>
            </a:r>
          </a:p>
          <a:p>
            <a:r>
              <a:rPr lang="ar-AE" dirty="0" smtClean="0"/>
              <a:t>۲- برگزاری منظم و پیوسته جلسات هفتگی به اضافه برگزاری شش جلسه فوق‌العاده</a:t>
            </a:r>
          </a:p>
          <a:p>
            <a:r>
              <a:rPr lang="ar-AE" dirty="0" smtClean="0"/>
              <a:t>۳_قبول استعفای خانم عسل اندرزی پور در پایان ماه اول که به دلیل مشغلات شخصی قادر به ادامه همکاری با هیات مدیره نبودند.</a:t>
            </a:r>
          </a:p>
          <a:p>
            <a:r>
              <a:rPr lang="ar-AE" dirty="0" smtClean="0"/>
              <a:t>۴- تماس با عضو منتخب علی البدل خانم درسا سبحانی جهت جایگزینی پست خانم اندری پور در ترکیب هیات مدیره که نامبرده بدلیل مشغله کاری دعوت هیات مدیره را طی پاسخی کتبی رد نمودند.</a:t>
            </a:r>
            <a:endParaRPr lang="en-CA" dirty="0"/>
          </a:p>
        </p:txBody>
      </p:sp>
      <p:sp>
        <p:nvSpPr>
          <p:cNvPr id="9" name="TextBox 8"/>
          <p:cNvSpPr txBox="1"/>
          <p:nvPr/>
        </p:nvSpPr>
        <p:spPr>
          <a:xfrm>
            <a:off x="8064832" y="4775983"/>
            <a:ext cx="3491776" cy="523220"/>
          </a:xfrm>
          <a:prstGeom prst="rect">
            <a:avLst/>
          </a:prstGeom>
          <a:noFill/>
        </p:spPr>
        <p:txBody>
          <a:bodyPr wrap="square" rtlCol="0">
            <a:spAutoFit/>
          </a:bodyPr>
          <a:lstStyle/>
          <a:p>
            <a:pPr algn="ctr"/>
            <a:r>
              <a:rPr lang="en-US" sz="2800" b="1" dirty="0" smtClean="0"/>
              <a:t>March 14,2021</a:t>
            </a:r>
            <a:endParaRPr lang="en-CA" sz="2800" b="1" dirty="0"/>
          </a:p>
        </p:txBody>
      </p:sp>
    </p:spTree>
    <p:extLst>
      <p:ext uri="{BB962C8B-B14F-4D97-AF65-F5344CB8AC3E}">
        <p14:creationId xmlns:p14="http://schemas.microsoft.com/office/powerpoint/2010/main" val="3337368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 y="0"/>
            <a:ext cx="6858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3413" y="2117188"/>
            <a:ext cx="3573195" cy="3573195"/>
          </a:xfrm>
          <a:prstGeom prst="rect">
            <a:avLst/>
          </a:prstGeom>
        </p:spPr>
      </p:pic>
      <p:sp>
        <p:nvSpPr>
          <p:cNvPr id="8" name="Rectangle 7"/>
          <p:cNvSpPr/>
          <p:nvPr/>
        </p:nvSpPr>
        <p:spPr>
          <a:xfrm>
            <a:off x="1026942" y="1195755"/>
            <a:ext cx="5598941" cy="4247317"/>
          </a:xfrm>
          <a:prstGeom prst="rect">
            <a:avLst/>
          </a:prstGeom>
        </p:spPr>
        <p:txBody>
          <a:bodyPr wrap="square">
            <a:spAutoFit/>
          </a:bodyPr>
          <a:lstStyle/>
          <a:p>
            <a:r>
              <a:rPr lang="ar-AE" dirty="0" smtClean="0"/>
              <a:t>- به استناد مفاد اساسنامه و موافقت اعضای هیات مدیره از آقای پیمان پارسیان به عنوان عضو تکمیلی دعوت بعمل آمد که با موافقت نامبرده،  ایشان با سمت دبیر انجمن فعالیت خود را آغاز نمودند.</a:t>
            </a:r>
          </a:p>
          <a:p>
            <a:r>
              <a:rPr lang="ar-AE" dirty="0" smtClean="0"/>
              <a:t>۶- تحویل گرفتن اموال و مدارک انجمن شامل گردآوری لباسهای محلی ،مدارک واسناد مالی ،انبار و دسترسی به رسانه های مجازی انجمن .</a:t>
            </a:r>
          </a:p>
          <a:p>
            <a:r>
              <a:rPr lang="ar-AE" dirty="0" smtClean="0"/>
              <a:t>۷- تحویل مدارک مالی و اسامی و مشخصات اعضای جدید هیات مدیره به اداره ثبت شرکتها </a:t>
            </a:r>
            <a:r>
              <a:rPr lang="en-CA" dirty="0" err="1" smtClean="0"/>
              <a:t>Corporat</a:t>
            </a:r>
            <a:r>
              <a:rPr lang="en-CA" dirty="0" smtClean="0"/>
              <a:t> Registry</a:t>
            </a:r>
          </a:p>
          <a:p>
            <a:r>
              <a:rPr lang="en-CA" dirty="0" smtClean="0"/>
              <a:t> </a:t>
            </a:r>
            <a:r>
              <a:rPr lang="ar-AE" dirty="0" smtClean="0"/>
              <a:t>۸- تهیه ،تکمیل وارسال فرم درخواست گرنت از دولت آلبرتا</a:t>
            </a:r>
          </a:p>
          <a:p>
            <a:r>
              <a:rPr lang="ar-AE" dirty="0" smtClean="0"/>
              <a:t>۹- تشکیل زیرگروه های هیات مدیره شامل کمیته بررسی و تنظیم پیش‌نویس اساسنامه و کمیته مطبوعات درجهت فعالسازی وبسایت انجمن و تامین و انتشار مطالب فرهنگی،علمی،وادبی (فعالیتهای اعضای این کمیته ها در مرحله نهایی بوده و بزودی نتایج آن منتشر خواهد شد)</a:t>
            </a:r>
          </a:p>
          <a:p>
            <a:r>
              <a:rPr lang="ar-AE" dirty="0" smtClean="0"/>
              <a:t>۱۰- تماس با وکیل منتخب هیات مدیره پیشین انجمن در جهت پیگیری تعهدات فیمابین،تامین وارسال مدارک درخواستی وکیل درجهت تبدیل انجمن به یک موسسه خیریه.</a:t>
            </a:r>
            <a:endParaRPr lang="en-CA" dirty="0"/>
          </a:p>
        </p:txBody>
      </p:sp>
    </p:spTree>
    <p:extLst>
      <p:ext uri="{BB962C8B-B14F-4D97-AF65-F5344CB8AC3E}">
        <p14:creationId xmlns:p14="http://schemas.microsoft.com/office/powerpoint/2010/main" val="2143260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413" y="2117188"/>
            <a:ext cx="3573195" cy="35731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57" y="0"/>
            <a:ext cx="6858000" cy="6858000"/>
          </a:xfrm>
          <a:prstGeom prst="rect">
            <a:avLst/>
          </a:prstGeom>
        </p:spPr>
      </p:pic>
      <p:sp>
        <p:nvSpPr>
          <p:cNvPr id="4" name="Rectangle 3"/>
          <p:cNvSpPr/>
          <p:nvPr/>
        </p:nvSpPr>
        <p:spPr>
          <a:xfrm>
            <a:off x="717452" y="1350497"/>
            <a:ext cx="5598942" cy="2862322"/>
          </a:xfrm>
          <a:prstGeom prst="rect">
            <a:avLst/>
          </a:prstGeom>
        </p:spPr>
        <p:txBody>
          <a:bodyPr wrap="square">
            <a:spAutoFit/>
          </a:bodyPr>
          <a:lstStyle/>
          <a:p>
            <a:r>
              <a:rPr lang="ar-AE" dirty="0" smtClean="0"/>
              <a:t>فعالیت های مرتبط با این برنامه شامل ضبط مصاحبه های آنلاین ،تهیه پوستر برنامه و پرتره استاد،تامین وسایل دکوراسیون صحنه، اجرای موسیقی سنتی ،فیلمبرداری،ادیت و پخش برنامه از رسانه های مجازی انجمن وادمونتون بوده است.</a:t>
            </a:r>
          </a:p>
          <a:p>
            <a:r>
              <a:rPr lang="ar-AE" dirty="0" smtClean="0"/>
              <a:t>۱۳- برنامه ریزی  وبرگزاری مراسم یلدا بصورت مجازی که شامل اکثر فعالیت های ذکرشده در برگزاری مراسم یادبود استاد بود .در این برنامه تهیه گزارش و مصاحبه با فارسی‌زبانان غیرایرانی برای نخستین بار  به برنامه یلدا اضافه شد .قسمت هنری این برنامه با مشارکت صمیمانه هنرمندان ساکن ادمونتون تکمیل گردید.</a:t>
            </a:r>
          </a:p>
          <a:p>
            <a:r>
              <a:rPr lang="ar-AE" dirty="0" smtClean="0"/>
              <a:t>۱۴- صدور بیانیه به مناسبت ایام کریسمس وآغاز سال نو میلادی</a:t>
            </a:r>
            <a:endParaRPr lang="en-CA" dirty="0"/>
          </a:p>
        </p:txBody>
      </p:sp>
    </p:spTree>
    <p:extLst>
      <p:ext uri="{BB962C8B-B14F-4D97-AF65-F5344CB8AC3E}">
        <p14:creationId xmlns:p14="http://schemas.microsoft.com/office/powerpoint/2010/main" val="2089019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413" y="2117188"/>
            <a:ext cx="3573195" cy="35731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49" y="0"/>
            <a:ext cx="6956474" cy="6858000"/>
          </a:xfrm>
          <a:prstGeom prst="rect">
            <a:avLst/>
          </a:prstGeom>
        </p:spPr>
      </p:pic>
      <p:sp>
        <p:nvSpPr>
          <p:cNvPr id="5" name="Rectangle 4"/>
          <p:cNvSpPr/>
          <p:nvPr/>
        </p:nvSpPr>
        <p:spPr>
          <a:xfrm>
            <a:off x="1181686" y="2117188"/>
            <a:ext cx="5233182" cy="3693319"/>
          </a:xfrm>
          <a:prstGeom prst="rect">
            <a:avLst/>
          </a:prstGeom>
        </p:spPr>
        <p:txBody>
          <a:bodyPr wrap="square">
            <a:spAutoFit/>
          </a:bodyPr>
          <a:lstStyle/>
          <a:p>
            <a:r>
              <a:rPr lang="ar-AE" dirty="0" smtClean="0"/>
              <a:t>۱۵- مشارکت انجمن در برگزاری مراسم سالگرد فاجعه هواپیمای اوکراینی از طریق درج پوسترها و اعلامیه های انجمن پرواز در رسانه های مجازی انجمن و صدور بیانیه همدردی با عزیزان داغدار این فاجعه.</a:t>
            </a:r>
          </a:p>
          <a:p>
            <a:r>
              <a:rPr lang="ar-AE" dirty="0" smtClean="0"/>
              <a:t>۱۶- هماهنگی با موسسه </a:t>
            </a:r>
          </a:p>
          <a:p>
            <a:r>
              <a:rPr lang="en-CA" dirty="0" smtClean="0"/>
              <a:t>YESS-Youth Empowerment &amp; Support Services</a:t>
            </a:r>
          </a:p>
          <a:p>
            <a:r>
              <a:rPr lang="ar-AE" dirty="0" smtClean="0"/>
              <a:t>به منظور جلب نظر آنان در برگزاری یک فعالیت سمبولیک به یاد کودکان قربانی فاجعه پرواز که بنا به پیشنهاد مرکز فوق و اعلام نیاز به البسه گرم،در قالب خرید و اهدای ۳۰ عدد کاپشن زمستانی برای ۳۰ کودک و نوجوان بی‌سرپرست زیر هیجده سال به مرحله اجرا در آمد. با این اقدام هیات مدیره همچنین تقدیر از ابراز همدردی و حمایت جامعه کانادایی در روزها و هفته های پس از این فاجعه</a:t>
            </a:r>
          </a:p>
          <a:p>
            <a:r>
              <a:rPr lang="ar-AE" dirty="0" smtClean="0"/>
              <a:t>را مد نظر داشت.</a:t>
            </a:r>
            <a:endParaRPr lang="en-CA" dirty="0"/>
          </a:p>
        </p:txBody>
      </p:sp>
    </p:spTree>
    <p:extLst>
      <p:ext uri="{BB962C8B-B14F-4D97-AF65-F5344CB8AC3E}">
        <p14:creationId xmlns:p14="http://schemas.microsoft.com/office/powerpoint/2010/main" val="1707974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413" y="2117188"/>
            <a:ext cx="3573195" cy="35731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sp>
        <p:nvSpPr>
          <p:cNvPr id="4" name="Rectangle 3"/>
          <p:cNvSpPr/>
          <p:nvPr/>
        </p:nvSpPr>
        <p:spPr>
          <a:xfrm>
            <a:off x="1181686" y="1364566"/>
            <a:ext cx="5233182" cy="3693319"/>
          </a:xfrm>
          <a:prstGeom prst="rect">
            <a:avLst/>
          </a:prstGeom>
        </p:spPr>
        <p:txBody>
          <a:bodyPr wrap="square">
            <a:spAutoFit/>
          </a:bodyPr>
          <a:lstStyle/>
          <a:p>
            <a:r>
              <a:rPr lang="ar-AE" dirty="0" smtClean="0"/>
              <a:t>۱۷_تشکیل کمیته روز زن با حضور جمعی از بانوان  وجوانان داوطلب </a:t>
            </a:r>
          </a:p>
          <a:p>
            <a:r>
              <a:rPr lang="ar-AE" dirty="0" smtClean="0"/>
              <a:t>۱۸_تشکیل کمیته برگزاری مراسم نوروز</a:t>
            </a:r>
          </a:p>
          <a:p>
            <a:r>
              <a:rPr lang="ar-AE" dirty="0" smtClean="0"/>
              <a:t>اعضای کمیته های فوق مجدانه در جهت تهیه برنامه های مربوطه فعالیت می نمایند و گزارش این فعالیتها پس از اتمام به اطلاع رسانیده خواهد شد </a:t>
            </a:r>
          </a:p>
          <a:p>
            <a:r>
              <a:rPr lang="ar-AE" dirty="0" smtClean="0"/>
              <a:t>۱۹_مکاتبه،واخذ موافقت جمعی از مقامات رده بالای دولتی برای ارسال پیام به عنوان بخشی از محتوای برنامه های روز جهانی زن و جشن نوروز.</a:t>
            </a:r>
          </a:p>
          <a:p>
            <a:r>
              <a:rPr lang="ar-AE" dirty="0" smtClean="0"/>
              <a:t>۲۰_مکاتبه با </a:t>
            </a:r>
            <a:r>
              <a:rPr lang="en-US" dirty="0" smtClean="0"/>
              <a:t> </a:t>
            </a:r>
          </a:p>
          <a:p>
            <a:r>
              <a:rPr lang="en-CA" dirty="0" smtClean="0"/>
              <a:t>Premier of Alberta</a:t>
            </a:r>
          </a:p>
          <a:p>
            <a:r>
              <a:rPr lang="ar-AE" dirty="0" smtClean="0"/>
              <a:t>و درخواست اضافه کردن زبان فارسی به فهرست</a:t>
            </a:r>
            <a:endParaRPr lang="en-US" dirty="0" smtClean="0"/>
          </a:p>
          <a:p>
            <a:r>
              <a:rPr lang="ar-AE" dirty="0" smtClean="0"/>
              <a:t> زبانهایی که حامل پیامهای اطلاع‌رسانی دولت آلبرتا می‌باشند.</a:t>
            </a:r>
            <a:endParaRPr lang="en-CA" dirty="0"/>
          </a:p>
        </p:txBody>
      </p:sp>
    </p:spTree>
    <p:extLst>
      <p:ext uri="{BB962C8B-B14F-4D97-AF65-F5344CB8AC3E}">
        <p14:creationId xmlns:p14="http://schemas.microsoft.com/office/powerpoint/2010/main" val="122463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0"/>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sp>
        <p:nvSpPr>
          <p:cNvPr id="10" name="TextBox 9"/>
          <p:cNvSpPr txBox="1"/>
          <p:nvPr/>
        </p:nvSpPr>
        <p:spPr>
          <a:xfrm>
            <a:off x="8024122" y="1608812"/>
            <a:ext cx="3491776" cy="523220"/>
          </a:xfrm>
          <a:prstGeom prst="rect">
            <a:avLst/>
          </a:prstGeom>
          <a:noFill/>
        </p:spPr>
        <p:txBody>
          <a:bodyPr wrap="square" rtlCol="0">
            <a:spAutoFit/>
          </a:bodyPr>
          <a:lstStyle/>
          <a:p>
            <a:pPr algn="ctr"/>
            <a:r>
              <a:rPr lang="en-US" sz="2800" b="1" dirty="0" smtClean="0"/>
              <a:t> IHSE’S Bylaw 2020/21</a:t>
            </a:r>
            <a:endParaRPr lang="en-CA"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132" y="3735749"/>
            <a:ext cx="3381756" cy="2277401"/>
          </a:xfrm>
          <a:prstGeom prst="rect">
            <a:avLst/>
          </a:prstGeom>
        </p:spPr>
      </p:pic>
      <p:sp>
        <p:nvSpPr>
          <p:cNvPr id="12" name="TextBox 11"/>
          <p:cNvSpPr txBox="1"/>
          <p:nvPr/>
        </p:nvSpPr>
        <p:spPr>
          <a:xfrm>
            <a:off x="713935" y="1065707"/>
            <a:ext cx="5866228" cy="5262979"/>
          </a:xfrm>
          <a:prstGeom prst="rect">
            <a:avLst/>
          </a:prstGeom>
          <a:noFill/>
        </p:spPr>
        <p:txBody>
          <a:bodyPr wrap="square" rtlCol="0">
            <a:spAutoFit/>
          </a:bodyPr>
          <a:lstStyle/>
          <a:p>
            <a:pPr algn="ctr"/>
            <a:r>
              <a:rPr lang="en-US" sz="2800" b="1" dirty="0" smtClean="0"/>
              <a:t>May 9, 2021</a:t>
            </a:r>
          </a:p>
          <a:p>
            <a:pPr algn="ctr"/>
            <a:r>
              <a:rPr lang="en-US" sz="2800" b="1" dirty="0" smtClean="0"/>
              <a:t>Special Meeting</a:t>
            </a:r>
          </a:p>
          <a:p>
            <a:pPr algn="ctr"/>
            <a:r>
              <a:rPr lang="en-US" sz="2800" b="1" dirty="0" smtClean="0"/>
              <a:t>May 18,2021</a:t>
            </a:r>
          </a:p>
          <a:p>
            <a:pPr algn="ctr"/>
            <a:r>
              <a:rPr lang="en-US" sz="2800" b="1" dirty="0" smtClean="0"/>
              <a:t>The suggested changes were made</a:t>
            </a:r>
          </a:p>
          <a:p>
            <a:pPr algn="ctr"/>
            <a:r>
              <a:rPr lang="en-US" sz="2800" b="1" dirty="0" smtClean="0"/>
              <a:t>June 1,2020</a:t>
            </a:r>
          </a:p>
          <a:p>
            <a:pPr algn="ctr"/>
            <a:r>
              <a:rPr lang="en-US" sz="2800" b="1" dirty="0" err="1" smtClean="0"/>
              <a:t>Mr</a:t>
            </a:r>
            <a:r>
              <a:rPr lang="en-US" sz="2800" b="1" dirty="0" smtClean="0"/>
              <a:t> </a:t>
            </a:r>
            <a:r>
              <a:rPr lang="en-US" sz="2800" b="1" dirty="0" err="1" smtClean="0"/>
              <a:t>Kamyar</a:t>
            </a:r>
            <a:r>
              <a:rPr lang="en-US" sz="2800" b="1" dirty="0" smtClean="0"/>
              <a:t> Suggestions regarding article 9.9, were discussed with him</a:t>
            </a:r>
          </a:p>
          <a:p>
            <a:pPr algn="ctr"/>
            <a:r>
              <a:rPr lang="en-US" sz="2800" b="1" dirty="0" smtClean="0"/>
              <a:t>June 2,2021</a:t>
            </a:r>
          </a:p>
          <a:p>
            <a:pPr algn="ctr"/>
            <a:r>
              <a:rPr lang="en-US" sz="2800" b="1" dirty="0" smtClean="0"/>
              <a:t>Approved bylaw sent to the lawyer</a:t>
            </a:r>
          </a:p>
          <a:p>
            <a:pPr algn="ctr"/>
            <a:r>
              <a:rPr lang="en-US" sz="2800" b="1" dirty="0" smtClean="0"/>
              <a:t>June 29</a:t>
            </a:r>
          </a:p>
          <a:p>
            <a:pPr algn="ctr"/>
            <a:r>
              <a:rPr lang="en-US" sz="2800" b="1" dirty="0" smtClean="0"/>
              <a:t>Lawyer emphasis on drafting objectives as part of charity process</a:t>
            </a:r>
            <a:endParaRPr lang="en-CA" sz="2800" b="1" dirty="0"/>
          </a:p>
        </p:txBody>
      </p:sp>
    </p:spTree>
    <p:extLst>
      <p:ext uri="{BB962C8B-B14F-4D97-AF65-F5344CB8AC3E}">
        <p14:creationId xmlns:p14="http://schemas.microsoft.com/office/powerpoint/2010/main" val="242453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0"/>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sp>
        <p:nvSpPr>
          <p:cNvPr id="10" name="TextBox 9"/>
          <p:cNvSpPr txBox="1"/>
          <p:nvPr/>
        </p:nvSpPr>
        <p:spPr>
          <a:xfrm>
            <a:off x="8024122" y="1608812"/>
            <a:ext cx="3491776" cy="523220"/>
          </a:xfrm>
          <a:prstGeom prst="rect">
            <a:avLst/>
          </a:prstGeom>
          <a:noFill/>
        </p:spPr>
        <p:txBody>
          <a:bodyPr wrap="square" rtlCol="0">
            <a:spAutoFit/>
          </a:bodyPr>
          <a:lstStyle/>
          <a:p>
            <a:pPr algn="ctr"/>
            <a:r>
              <a:rPr lang="en-US" sz="2800" b="1" dirty="0" smtClean="0"/>
              <a:t> IHSE’S Bylaw 2020/21</a:t>
            </a:r>
            <a:endParaRPr lang="en-CA"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132" y="3735749"/>
            <a:ext cx="3381756" cy="2277401"/>
          </a:xfrm>
          <a:prstGeom prst="rect">
            <a:avLst/>
          </a:prstGeom>
        </p:spPr>
      </p:pic>
      <p:sp>
        <p:nvSpPr>
          <p:cNvPr id="12" name="TextBox 11"/>
          <p:cNvSpPr txBox="1"/>
          <p:nvPr/>
        </p:nvSpPr>
        <p:spPr>
          <a:xfrm>
            <a:off x="713935" y="1083212"/>
            <a:ext cx="5866228" cy="6555641"/>
          </a:xfrm>
          <a:prstGeom prst="rect">
            <a:avLst/>
          </a:prstGeom>
          <a:noFill/>
        </p:spPr>
        <p:txBody>
          <a:bodyPr wrap="square" rtlCol="0">
            <a:spAutoFit/>
          </a:bodyPr>
          <a:lstStyle/>
          <a:p>
            <a:pPr algn="ctr"/>
            <a:r>
              <a:rPr lang="en-US" sz="2800" b="1" dirty="0" smtClean="0"/>
              <a:t>Oct 21-27 2020</a:t>
            </a:r>
          </a:p>
          <a:p>
            <a:pPr algn="ctr"/>
            <a:r>
              <a:rPr lang="en-US" sz="2800" b="1" dirty="0" smtClean="0"/>
              <a:t>Invitation of some members to review the suggested bylaw</a:t>
            </a:r>
          </a:p>
          <a:p>
            <a:pPr algn="ctr"/>
            <a:r>
              <a:rPr lang="en-US" sz="2800" b="1" dirty="0" smtClean="0"/>
              <a:t>Jan 11 2021</a:t>
            </a:r>
          </a:p>
          <a:p>
            <a:pPr algn="ctr"/>
            <a:r>
              <a:rPr lang="en-US" sz="2800" b="1" dirty="0" smtClean="0"/>
              <a:t>Final revised version is ready</a:t>
            </a:r>
          </a:p>
          <a:p>
            <a:pPr algn="ctr"/>
            <a:r>
              <a:rPr lang="en-US" sz="2800" b="1" dirty="0" smtClean="0"/>
              <a:t>Jan19 2021</a:t>
            </a:r>
          </a:p>
          <a:p>
            <a:pPr algn="ctr"/>
            <a:r>
              <a:rPr lang="en-US" sz="2800" b="1" dirty="0" smtClean="0"/>
              <a:t>Translation to Farsi started</a:t>
            </a:r>
          </a:p>
          <a:p>
            <a:pPr algn="ctr"/>
            <a:r>
              <a:rPr lang="en-US" sz="2800" b="1" dirty="0" smtClean="0"/>
              <a:t>March 2021</a:t>
            </a:r>
          </a:p>
          <a:p>
            <a:pPr algn="ctr"/>
            <a:r>
              <a:rPr lang="en-US" sz="2800" b="1" dirty="0" smtClean="0"/>
              <a:t>Call for special meeting</a:t>
            </a:r>
          </a:p>
          <a:p>
            <a:pPr algn="ctr"/>
            <a:r>
              <a:rPr lang="en-US" sz="2800" b="1" dirty="0" smtClean="0"/>
              <a:t>The draft of bylaw sent to</a:t>
            </a:r>
          </a:p>
          <a:p>
            <a:pPr algn="ctr"/>
            <a:r>
              <a:rPr lang="en-US" sz="2800" b="1" dirty="0" smtClean="0"/>
              <a:t>84 members</a:t>
            </a:r>
          </a:p>
          <a:p>
            <a:pPr algn="ctr"/>
            <a:r>
              <a:rPr lang="en-US" sz="2800" b="1" dirty="0" smtClean="0"/>
              <a:t>May 9</a:t>
            </a:r>
          </a:p>
          <a:p>
            <a:pPr algn="ctr"/>
            <a:endParaRPr lang="en-US" sz="2800" b="1" dirty="0" smtClean="0"/>
          </a:p>
          <a:p>
            <a:pPr algn="ctr"/>
            <a:endParaRPr lang="en-US" sz="2800" b="1" dirty="0" smtClean="0"/>
          </a:p>
          <a:p>
            <a:pPr algn="ctr"/>
            <a:endParaRPr lang="en-CA" sz="2800" b="1" dirty="0"/>
          </a:p>
        </p:txBody>
      </p:sp>
    </p:spTree>
    <p:extLst>
      <p:ext uri="{BB962C8B-B14F-4D97-AF65-F5344CB8AC3E}">
        <p14:creationId xmlns:p14="http://schemas.microsoft.com/office/powerpoint/2010/main" val="3244949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416" y="2477611"/>
            <a:ext cx="3617722" cy="2221025"/>
          </a:xfrm>
          <a:prstGeom prst="rect">
            <a:avLst/>
          </a:prstGeom>
        </p:spPr>
      </p:pic>
      <p:sp>
        <p:nvSpPr>
          <p:cNvPr id="11" name="TextBox 10"/>
          <p:cNvSpPr txBox="1"/>
          <p:nvPr/>
        </p:nvSpPr>
        <p:spPr>
          <a:xfrm>
            <a:off x="8024123" y="3004699"/>
            <a:ext cx="3491776" cy="2677656"/>
          </a:xfrm>
          <a:prstGeom prst="rect">
            <a:avLst/>
          </a:prstGeom>
          <a:noFill/>
        </p:spPr>
        <p:txBody>
          <a:bodyPr wrap="square" rtlCol="0">
            <a:spAutoFit/>
          </a:bodyPr>
          <a:lstStyle/>
          <a:p>
            <a:pPr algn="ctr"/>
            <a:r>
              <a:rPr lang="en-US" sz="2800" b="1" dirty="0" smtClean="0"/>
              <a:t>SHORT VIDEO CLIPS ABOUT IRAN</a:t>
            </a:r>
          </a:p>
          <a:p>
            <a:pPr algn="ctr"/>
            <a:r>
              <a:rPr lang="en-US" sz="2800" b="1" dirty="0" smtClean="0"/>
              <a:t>For the Heritage Festival’s Website</a:t>
            </a:r>
          </a:p>
          <a:p>
            <a:pPr algn="ctr"/>
            <a:endParaRPr lang="en-US" sz="2800" b="1" dirty="0"/>
          </a:p>
          <a:p>
            <a:pPr algn="ctr"/>
            <a:r>
              <a:rPr lang="en-US" sz="2800" b="1" dirty="0" smtClean="0"/>
              <a:t>May and June 2020</a:t>
            </a:r>
            <a:endParaRPr lang="en-CA" sz="2800" b="1" dirty="0"/>
          </a:p>
        </p:txBody>
      </p:sp>
    </p:spTree>
    <p:extLst>
      <p:ext uri="{BB962C8B-B14F-4D97-AF65-F5344CB8AC3E}">
        <p14:creationId xmlns:p14="http://schemas.microsoft.com/office/powerpoint/2010/main" val="3487518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9" t="33487" r="838" b="38821"/>
          <a:stretch/>
        </p:blipFill>
        <p:spPr>
          <a:xfrm>
            <a:off x="8011021" y="1263764"/>
            <a:ext cx="3629465" cy="207617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49" t="33436" r="409" b="38872"/>
          <a:stretch/>
        </p:blipFill>
        <p:spPr>
          <a:xfrm>
            <a:off x="1859748" y="2600668"/>
            <a:ext cx="3632455" cy="208672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1021" y="3652433"/>
            <a:ext cx="3629465" cy="2069929"/>
          </a:xfrm>
          <a:prstGeom prst="rect">
            <a:avLst/>
          </a:prstGeom>
        </p:spPr>
      </p:pic>
    </p:spTree>
    <p:extLst>
      <p:ext uri="{BB962C8B-B14F-4D97-AF65-F5344CB8AC3E}">
        <p14:creationId xmlns:p14="http://schemas.microsoft.com/office/powerpoint/2010/main" val="256437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479" y="1473948"/>
            <a:ext cx="3535063" cy="20078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104" y="1155398"/>
            <a:ext cx="4176346" cy="232635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3184" y="3699803"/>
            <a:ext cx="4133266" cy="232496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0359" y="3687130"/>
            <a:ext cx="3517184" cy="1939947"/>
          </a:xfrm>
          <a:prstGeom prst="rect">
            <a:avLst/>
          </a:prstGeom>
        </p:spPr>
      </p:pic>
    </p:spTree>
    <p:extLst>
      <p:ext uri="{BB962C8B-B14F-4D97-AF65-F5344CB8AC3E}">
        <p14:creationId xmlns:p14="http://schemas.microsoft.com/office/powerpoint/2010/main" val="3472031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9484" y="1906169"/>
            <a:ext cx="2841053" cy="249701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787" y="1151790"/>
            <a:ext cx="3793588" cy="284519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4812" y="3429000"/>
            <a:ext cx="3835791" cy="2876843"/>
          </a:xfrm>
          <a:prstGeom prst="rect">
            <a:avLst/>
          </a:prstGeom>
        </p:spPr>
      </p:pic>
    </p:spTree>
    <p:extLst>
      <p:ext uri="{BB962C8B-B14F-4D97-AF65-F5344CB8AC3E}">
        <p14:creationId xmlns:p14="http://schemas.microsoft.com/office/powerpoint/2010/main" val="376549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178" y="1271945"/>
            <a:ext cx="3641666" cy="20598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8267" y="2486520"/>
            <a:ext cx="4176116" cy="236537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9178" y="3637322"/>
            <a:ext cx="3641666" cy="2059817"/>
          </a:xfrm>
          <a:prstGeom prst="rect">
            <a:avLst/>
          </a:prstGeom>
        </p:spPr>
      </p:pic>
    </p:spTree>
    <p:extLst>
      <p:ext uri="{BB962C8B-B14F-4D97-AF65-F5344CB8AC3E}">
        <p14:creationId xmlns:p14="http://schemas.microsoft.com/office/powerpoint/2010/main" val="1374327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0498" y="2235239"/>
            <a:ext cx="4895557" cy="27843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6357" y="1196311"/>
            <a:ext cx="3673556" cy="207785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6357" y="3481753"/>
            <a:ext cx="3673556" cy="2074985"/>
          </a:xfrm>
          <a:prstGeom prst="rect">
            <a:avLst/>
          </a:prstGeom>
        </p:spPr>
      </p:pic>
    </p:spTree>
    <p:extLst>
      <p:ext uri="{BB962C8B-B14F-4D97-AF65-F5344CB8AC3E}">
        <p14:creationId xmlns:p14="http://schemas.microsoft.com/office/powerpoint/2010/main" val="2181878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148" y="1002818"/>
            <a:ext cx="4512255" cy="25980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2148" y="3810058"/>
            <a:ext cx="3393946" cy="193030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432" y="3682904"/>
            <a:ext cx="4645688" cy="264223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3925" y="1297256"/>
            <a:ext cx="3552169" cy="2009195"/>
          </a:xfrm>
          <a:prstGeom prst="rect">
            <a:avLst/>
          </a:prstGeom>
        </p:spPr>
      </p:pic>
    </p:spTree>
    <p:extLst>
      <p:ext uri="{BB962C8B-B14F-4D97-AF65-F5344CB8AC3E}">
        <p14:creationId xmlns:p14="http://schemas.microsoft.com/office/powerpoint/2010/main" val="3879007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7498" y="3224753"/>
            <a:ext cx="3618239" cy="20437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084" y="2117188"/>
            <a:ext cx="5309971" cy="30905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7498" y="1181686"/>
            <a:ext cx="3582364" cy="2043067"/>
          </a:xfrm>
          <a:prstGeom prst="rect">
            <a:avLst/>
          </a:prstGeom>
        </p:spPr>
      </p:pic>
    </p:spTree>
    <p:extLst>
      <p:ext uri="{BB962C8B-B14F-4D97-AF65-F5344CB8AC3E}">
        <p14:creationId xmlns:p14="http://schemas.microsoft.com/office/powerpoint/2010/main" val="796895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062" y="3720570"/>
            <a:ext cx="3457899" cy="259342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9322" y="4119011"/>
            <a:ext cx="3621377" cy="17965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08" y="930273"/>
            <a:ext cx="3657549" cy="2743162"/>
          </a:xfrm>
          <a:prstGeom prst="rect">
            <a:avLst/>
          </a:prstGeom>
        </p:spPr>
      </p:pic>
      <p:sp>
        <p:nvSpPr>
          <p:cNvPr id="9" name="TextBox 8"/>
          <p:cNvSpPr txBox="1"/>
          <p:nvPr/>
        </p:nvSpPr>
        <p:spPr>
          <a:xfrm>
            <a:off x="8212543" y="1593968"/>
            <a:ext cx="3491776" cy="523220"/>
          </a:xfrm>
          <a:prstGeom prst="rect">
            <a:avLst/>
          </a:prstGeom>
          <a:noFill/>
        </p:spPr>
        <p:txBody>
          <a:bodyPr wrap="square" rtlCol="0">
            <a:spAutoFit/>
          </a:bodyPr>
          <a:lstStyle/>
          <a:p>
            <a:pPr algn="ctr"/>
            <a:r>
              <a:rPr lang="en-US" sz="2800" b="1" dirty="0" smtClean="0"/>
              <a:t>HERITAGE FESTIVAL</a:t>
            </a:r>
            <a:endParaRPr lang="en-CA" sz="2800" b="1" dirty="0"/>
          </a:p>
        </p:txBody>
      </p:sp>
      <p:sp>
        <p:nvSpPr>
          <p:cNvPr id="10" name="TextBox 9"/>
          <p:cNvSpPr txBox="1"/>
          <p:nvPr/>
        </p:nvSpPr>
        <p:spPr>
          <a:xfrm>
            <a:off x="8088923" y="1963300"/>
            <a:ext cx="3491776" cy="523220"/>
          </a:xfrm>
          <a:prstGeom prst="rect">
            <a:avLst/>
          </a:prstGeom>
          <a:noFill/>
        </p:spPr>
        <p:txBody>
          <a:bodyPr wrap="square" rtlCol="0">
            <a:spAutoFit/>
          </a:bodyPr>
          <a:lstStyle/>
          <a:p>
            <a:pPr algn="ctr"/>
            <a:r>
              <a:rPr lang="en-US" sz="2800" b="1" dirty="0" smtClean="0"/>
              <a:t>July 31-Aug 2</a:t>
            </a:r>
            <a:endParaRPr lang="en-CA" sz="2800" b="1" dirty="0"/>
          </a:p>
        </p:txBody>
      </p:sp>
    </p:spTree>
    <p:extLst>
      <p:ext uri="{BB962C8B-B14F-4D97-AF65-F5344CB8AC3E}">
        <p14:creationId xmlns:p14="http://schemas.microsoft.com/office/powerpoint/2010/main" val="2976947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134745"/>
            <a:ext cx="3621377" cy="17965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2859" y="1185076"/>
            <a:ext cx="3829652" cy="4892168"/>
          </a:xfrm>
          <a:prstGeom prst="rect">
            <a:avLst/>
          </a:prstGeom>
        </p:spPr>
      </p:pic>
      <p:sp>
        <p:nvSpPr>
          <p:cNvPr id="9" name="TextBox 8"/>
          <p:cNvSpPr txBox="1"/>
          <p:nvPr/>
        </p:nvSpPr>
        <p:spPr>
          <a:xfrm>
            <a:off x="8088923" y="1347747"/>
            <a:ext cx="3491776" cy="954107"/>
          </a:xfrm>
          <a:prstGeom prst="rect">
            <a:avLst/>
          </a:prstGeom>
          <a:noFill/>
        </p:spPr>
        <p:txBody>
          <a:bodyPr wrap="square" rtlCol="0">
            <a:spAutoFit/>
          </a:bodyPr>
          <a:lstStyle/>
          <a:p>
            <a:pPr algn="ctr"/>
            <a:r>
              <a:rPr lang="en-US" sz="2800" b="1" dirty="0" smtClean="0"/>
              <a:t>Active Presence and Participation of Youth </a:t>
            </a:r>
            <a:endParaRPr lang="en-CA" sz="2800" b="1" dirty="0"/>
          </a:p>
        </p:txBody>
      </p:sp>
    </p:spTree>
    <p:extLst>
      <p:ext uri="{BB962C8B-B14F-4D97-AF65-F5344CB8AC3E}">
        <p14:creationId xmlns:p14="http://schemas.microsoft.com/office/powerpoint/2010/main" val="9487697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710702"/>
            <a:ext cx="3621377" cy="179654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86" y="3468408"/>
            <a:ext cx="5036234" cy="238827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0665" y="1381262"/>
            <a:ext cx="3601330" cy="1707818"/>
          </a:xfrm>
          <a:prstGeom prst="rect">
            <a:avLst/>
          </a:prstGeom>
        </p:spPr>
      </p:pic>
      <p:sp>
        <p:nvSpPr>
          <p:cNvPr id="11" name="TextBox 10"/>
          <p:cNvSpPr txBox="1"/>
          <p:nvPr/>
        </p:nvSpPr>
        <p:spPr>
          <a:xfrm>
            <a:off x="8088923" y="1347747"/>
            <a:ext cx="3491776" cy="1384995"/>
          </a:xfrm>
          <a:prstGeom prst="rect">
            <a:avLst/>
          </a:prstGeom>
          <a:noFill/>
        </p:spPr>
        <p:txBody>
          <a:bodyPr wrap="square" rtlCol="0">
            <a:spAutoFit/>
          </a:bodyPr>
          <a:lstStyle/>
          <a:p>
            <a:pPr algn="ctr"/>
            <a:r>
              <a:rPr lang="en-US" sz="2800" b="1" dirty="0" smtClean="0"/>
              <a:t>Participation of Entrepreneurs and businesses </a:t>
            </a:r>
            <a:endParaRPr lang="en-CA" sz="2800" b="1" dirty="0"/>
          </a:p>
        </p:txBody>
      </p:sp>
    </p:spTree>
    <p:extLst>
      <p:ext uri="{BB962C8B-B14F-4D97-AF65-F5344CB8AC3E}">
        <p14:creationId xmlns:p14="http://schemas.microsoft.com/office/powerpoint/2010/main" val="169758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693429"/>
            <a:ext cx="3621377" cy="17965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46" y="1406769"/>
            <a:ext cx="5829885" cy="4372414"/>
          </a:xfrm>
          <a:prstGeom prst="rect">
            <a:avLst/>
          </a:prstGeom>
        </p:spPr>
      </p:pic>
      <p:sp>
        <p:nvSpPr>
          <p:cNvPr id="9" name="TextBox 8"/>
          <p:cNvSpPr txBox="1"/>
          <p:nvPr/>
        </p:nvSpPr>
        <p:spPr>
          <a:xfrm>
            <a:off x="8024122" y="1424690"/>
            <a:ext cx="3491776" cy="1384995"/>
          </a:xfrm>
          <a:prstGeom prst="rect">
            <a:avLst/>
          </a:prstGeom>
          <a:noFill/>
        </p:spPr>
        <p:txBody>
          <a:bodyPr wrap="square" rtlCol="0">
            <a:spAutoFit/>
          </a:bodyPr>
          <a:lstStyle/>
          <a:p>
            <a:pPr algn="ctr"/>
            <a:r>
              <a:rPr lang="en-US" sz="2800" b="1" dirty="0" smtClean="0"/>
              <a:t>Participation of Entrepreneurs and businesses </a:t>
            </a:r>
            <a:endParaRPr lang="en-CA" sz="2800" b="1" dirty="0"/>
          </a:p>
        </p:txBody>
      </p:sp>
    </p:spTree>
    <p:extLst>
      <p:ext uri="{BB962C8B-B14F-4D97-AF65-F5344CB8AC3E}">
        <p14:creationId xmlns:p14="http://schemas.microsoft.com/office/powerpoint/2010/main" val="27029794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693429"/>
            <a:ext cx="3621377" cy="17965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2204" y="4020923"/>
            <a:ext cx="3027141" cy="22703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021" y="1171510"/>
            <a:ext cx="3506694" cy="2630020"/>
          </a:xfrm>
          <a:prstGeom prst="rect">
            <a:avLst/>
          </a:prstGeom>
        </p:spPr>
      </p:pic>
    </p:spTree>
    <p:extLst>
      <p:ext uri="{BB962C8B-B14F-4D97-AF65-F5344CB8AC3E}">
        <p14:creationId xmlns:p14="http://schemas.microsoft.com/office/powerpoint/2010/main" val="2551428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06" y="0"/>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693429"/>
            <a:ext cx="3621377" cy="17965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322" y="1514668"/>
            <a:ext cx="5053818" cy="3790364"/>
          </a:xfrm>
          <a:prstGeom prst="rect">
            <a:avLst/>
          </a:prstGeom>
        </p:spPr>
      </p:pic>
      <p:sp>
        <p:nvSpPr>
          <p:cNvPr id="8" name="TextBox 7"/>
          <p:cNvSpPr txBox="1"/>
          <p:nvPr/>
        </p:nvSpPr>
        <p:spPr>
          <a:xfrm>
            <a:off x="8212543" y="1163081"/>
            <a:ext cx="3491776" cy="2246769"/>
          </a:xfrm>
          <a:prstGeom prst="rect">
            <a:avLst/>
          </a:prstGeom>
          <a:noFill/>
        </p:spPr>
        <p:txBody>
          <a:bodyPr wrap="square" rtlCol="0">
            <a:spAutoFit/>
          </a:bodyPr>
          <a:lstStyle/>
          <a:p>
            <a:pPr algn="ctr"/>
            <a:r>
              <a:rPr lang="en-US" sz="2800" b="1" dirty="0" smtClean="0"/>
              <a:t>Cultural tent received Public tumultuous</a:t>
            </a:r>
          </a:p>
          <a:p>
            <a:pPr algn="ctr"/>
            <a:r>
              <a:rPr lang="en-US" sz="2800" b="1" dirty="0" smtClean="0"/>
              <a:t>Welcome</a:t>
            </a:r>
          </a:p>
          <a:p>
            <a:pPr algn="ctr"/>
            <a:endParaRPr lang="en-US" sz="2800" b="1" dirty="0" smtClean="0"/>
          </a:p>
          <a:p>
            <a:pPr algn="ctr"/>
            <a:endParaRPr lang="en-CA" sz="2800" b="1" dirty="0"/>
          </a:p>
        </p:txBody>
      </p:sp>
    </p:spTree>
    <p:extLst>
      <p:ext uri="{BB962C8B-B14F-4D97-AF65-F5344CB8AC3E}">
        <p14:creationId xmlns:p14="http://schemas.microsoft.com/office/powerpoint/2010/main" val="3017906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9484" y="1906169"/>
            <a:ext cx="2841053" cy="249701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4471" y="3826412"/>
            <a:ext cx="3914490" cy="225083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57" y="1186081"/>
            <a:ext cx="4081195" cy="2295672"/>
          </a:xfrm>
          <a:prstGeom prst="rect">
            <a:avLst/>
          </a:prstGeom>
        </p:spPr>
      </p:pic>
    </p:spTree>
    <p:extLst>
      <p:ext uri="{BB962C8B-B14F-4D97-AF65-F5344CB8AC3E}">
        <p14:creationId xmlns:p14="http://schemas.microsoft.com/office/powerpoint/2010/main" val="2217590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693429"/>
            <a:ext cx="3621377" cy="17965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949" y="1097638"/>
            <a:ext cx="3211243" cy="240843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7937" y="3056099"/>
            <a:ext cx="2426384" cy="3235179"/>
          </a:xfrm>
          <a:prstGeom prst="rect">
            <a:avLst/>
          </a:prstGeom>
        </p:spPr>
      </p:pic>
    </p:spTree>
    <p:extLst>
      <p:ext uri="{BB962C8B-B14F-4D97-AF65-F5344CB8AC3E}">
        <p14:creationId xmlns:p14="http://schemas.microsoft.com/office/powerpoint/2010/main" val="3956718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693429"/>
            <a:ext cx="3621377" cy="17965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159" y="2117188"/>
            <a:ext cx="5544235" cy="3686050"/>
          </a:xfrm>
          <a:prstGeom prst="rect">
            <a:avLst/>
          </a:prstGeom>
        </p:spPr>
      </p:pic>
      <p:sp>
        <p:nvSpPr>
          <p:cNvPr id="7" name="TextBox 6"/>
          <p:cNvSpPr txBox="1"/>
          <p:nvPr/>
        </p:nvSpPr>
        <p:spPr>
          <a:xfrm>
            <a:off x="7959322" y="1178469"/>
            <a:ext cx="3491776" cy="2246769"/>
          </a:xfrm>
          <a:prstGeom prst="rect">
            <a:avLst/>
          </a:prstGeom>
          <a:noFill/>
        </p:spPr>
        <p:txBody>
          <a:bodyPr wrap="square" rtlCol="0">
            <a:spAutoFit/>
          </a:bodyPr>
          <a:lstStyle/>
          <a:p>
            <a:pPr algn="ctr"/>
            <a:r>
              <a:rPr lang="en-US" sz="2800" b="1" dirty="0" smtClean="0"/>
              <a:t>VOLUNTEER APPRICIATION</a:t>
            </a:r>
          </a:p>
          <a:p>
            <a:pPr algn="ctr"/>
            <a:endParaRPr lang="en-US" sz="2800" b="1" dirty="0" smtClean="0"/>
          </a:p>
          <a:p>
            <a:pPr algn="ctr"/>
            <a:r>
              <a:rPr lang="en-US" sz="2800" b="1" dirty="0"/>
              <a:t>August 28, 2021</a:t>
            </a:r>
          </a:p>
          <a:p>
            <a:pPr algn="ctr"/>
            <a:endParaRPr lang="en-CA" sz="2800" b="1" dirty="0"/>
          </a:p>
        </p:txBody>
      </p:sp>
    </p:spTree>
    <p:extLst>
      <p:ext uri="{BB962C8B-B14F-4D97-AF65-F5344CB8AC3E}">
        <p14:creationId xmlns:p14="http://schemas.microsoft.com/office/powerpoint/2010/main" val="24414048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693429"/>
            <a:ext cx="3621377" cy="17965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041" y="1168323"/>
            <a:ext cx="4384537" cy="29150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9190" y="3705381"/>
            <a:ext cx="4065934" cy="2703211"/>
          </a:xfrm>
          <a:prstGeom prst="rect">
            <a:avLst/>
          </a:prstGeom>
        </p:spPr>
      </p:pic>
    </p:spTree>
    <p:extLst>
      <p:ext uri="{BB962C8B-B14F-4D97-AF65-F5344CB8AC3E}">
        <p14:creationId xmlns:p14="http://schemas.microsoft.com/office/powerpoint/2010/main" val="34520925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88" y="0"/>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693429"/>
            <a:ext cx="3621377" cy="17965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9960" y="1434905"/>
            <a:ext cx="2839065" cy="42702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459" y="1434905"/>
            <a:ext cx="2839065" cy="4270275"/>
          </a:xfrm>
          <a:prstGeom prst="rect">
            <a:avLst/>
          </a:prstGeom>
        </p:spPr>
      </p:pic>
      <p:sp>
        <p:nvSpPr>
          <p:cNvPr id="9" name="TextBox 8"/>
          <p:cNvSpPr txBox="1"/>
          <p:nvPr/>
        </p:nvSpPr>
        <p:spPr>
          <a:xfrm>
            <a:off x="8024122" y="1608812"/>
            <a:ext cx="3491776" cy="954107"/>
          </a:xfrm>
          <a:prstGeom prst="rect">
            <a:avLst/>
          </a:prstGeom>
          <a:noFill/>
        </p:spPr>
        <p:txBody>
          <a:bodyPr wrap="square" rtlCol="0">
            <a:spAutoFit/>
          </a:bodyPr>
          <a:lstStyle/>
          <a:p>
            <a:pPr algn="ctr"/>
            <a:r>
              <a:rPr lang="en-US" sz="2800" b="1" dirty="0" smtClean="0"/>
              <a:t> APPRICIATION</a:t>
            </a:r>
          </a:p>
          <a:p>
            <a:pPr algn="ctr"/>
            <a:r>
              <a:rPr lang="en-US" sz="2800" b="1" dirty="0" smtClean="0"/>
              <a:t>Letters</a:t>
            </a:r>
            <a:endParaRPr lang="en-CA" sz="2800" b="1" dirty="0"/>
          </a:p>
        </p:txBody>
      </p:sp>
    </p:spTree>
    <p:extLst>
      <p:ext uri="{BB962C8B-B14F-4D97-AF65-F5344CB8AC3E}">
        <p14:creationId xmlns:p14="http://schemas.microsoft.com/office/powerpoint/2010/main" val="40539001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2753"/>
            <a:ext cx="6956474" cy="6858000"/>
          </a:xfrm>
          <a:prstGeom prst="rect">
            <a:avLst/>
          </a:prstGeom>
        </p:spPr>
      </p:pic>
      <p:sp>
        <p:nvSpPr>
          <p:cNvPr id="5" name="Rectangle 4"/>
          <p:cNvSpPr/>
          <p:nvPr/>
        </p:nvSpPr>
        <p:spPr>
          <a:xfrm>
            <a:off x="1181686" y="2117188"/>
            <a:ext cx="5233182" cy="369332"/>
          </a:xfrm>
          <a:prstGeom prst="rect">
            <a:avLst/>
          </a:prstGeom>
        </p:spPr>
        <p:txBody>
          <a:bodyPr wrap="square">
            <a:spAutoFit/>
          </a:bodyPr>
          <a:lstStyle/>
          <a:p>
            <a:r>
              <a:rPr lang="ar-AE" dirty="0" smtClean="0"/>
              <a:t>.</a:t>
            </a:r>
            <a:endParaRPr lang="en-CA"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2" y="3693429"/>
            <a:ext cx="3621377" cy="1796542"/>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9322" y="5539828"/>
            <a:ext cx="751450" cy="7514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4871" y="997376"/>
            <a:ext cx="4006956" cy="2664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4871" y="3693429"/>
            <a:ext cx="4006812" cy="2663904"/>
          </a:xfrm>
          <a:prstGeom prst="rect">
            <a:avLst/>
          </a:prstGeom>
        </p:spPr>
      </p:pic>
      <p:sp>
        <p:nvSpPr>
          <p:cNvPr id="10" name="TextBox 9"/>
          <p:cNvSpPr txBox="1"/>
          <p:nvPr/>
        </p:nvSpPr>
        <p:spPr>
          <a:xfrm>
            <a:off x="8024122" y="1608812"/>
            <a:ext cx="3491776" cy="954107"/>
          </a:xfrm>
          <a:prstGeom prst="rect">
            <a:avLst/>
          </a:prstGeom>
          <a:noFill/>
        </p:spPr>
        <p:txBody>
          <a:bodyPr wrap="square" rtlCol="0">
            <a:spAutoFit/>
          </a:bodyPr>
          <a:lstStyle/>
          <a:p>
            <a:pPr algn="ctr"/>
            <a:r>
              <a:rPr lang="en-US" sz="2800" b="1" dirty="0" smtClean="0"/>
              <a:t> Celebration of Partnership</a:t>
            </a:r>
            <a:endParaRPr lang="en-CA" sz="2800" b="1" dirty="0"/>
          </a:p>
        </p:txBody>
      </p:sp>
    </p:spTree>
    <p:extLst>
      <p:ext uri="{BB962C8B-B14F-4D97-AF65-F5344CB8AC3E}">
        <p14:creationId xmlns:p14="http://schemas.microsoft.com/office/powerpoint/2010/main" val="3352206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9" y="0"/>
            <a:ext cx="6858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2752" y="3159062"/>
            <a:ext cx="3394517" cy="21799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3377" y="1130883"/>
            <a:ext cx="3701855" cy="4935807"/>
          </a:xfrm>
          <a:prstGeom prst="rect">
            <a:avLst/>
          </a:prstGeom>
        </p:spPr>
      </p:pic>
      <p:sp>
        <p:nvSpPr>
          <p:cNvPr id="7" name="TextBox 6"/>
          <p:cNvSpPr txBox="1"/>
          <p:nvPr/>
        </p:nvSpPr>
        <p:spPr>
          <a:xfrm>
            <a:off x="8088923" y="1532413"/>
            <a:ext cx="3491776" cy="523220"/>
          </a:xfrm>
          <a:prstGeom prst="rect">
            <a:avLst/>
          </a:prstGeom>
          <a:noFill/>
        </p:spPr>
        <p:txBody>
          <a:bodyPr wrap="square" rtlCol="0">
            <a:spAutoFit/>
          </a:bodyPr>
          <a:lstStyle/>
          <a:p>
            <a:pPr algn="ctr"/>
            <a:r>
              <a:rPr lang="en-US" sz="2800" b="1" dirty="0" smtClean="0"/>
              <a:t>YALDA NIGHT 2020</a:t>
            </a:r>
            <a:endParaRPr lang="en-CA" sz="2800" b="1" dirty="0"/>
          </a:p>
        </p:txBody>
      </p:sp>
    </p:spTree>
    <p:extLst>
      <p:ext uri="{BB962C8B-B14F-4D97-AF65-F5344CB8AC3E}">
        <p14:creationId xmlns:p14="http://schemas.microsoft.com/office/powerpoint/2010/main" val="3047497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172" y="2138866"/>
            <a:ext cx="3394517" cy="217991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11" y="2532184"/>
            <a:ext cx="5854120" cy="3151163"/>
          </a:xfrm>
          <a:prstGeom prst="rect">
            <a:avLst/>
          </a:prstGeom>
        </p:spPr>
      </p:pic>
    </p:spTree>
    <p:extLst>
      <p:ext uri="{BB962C8B-B14F-4D97-AF65-F5344CB8AC3E}">
        <p14:creationId xmlns:p14="http://schemas.microsoft.com/office/powerpoint/2010/main" val="557272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172" y="2138866"/>
            <a:ext cx="3394517" cy="217991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731" y="1252024"/>
            <a:ext cx="3012198" cy="17014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4827" y="2347545"/>
            <a:ext cx="3296430" cy="247232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731" y="3866692"/>
            <a:ext cx="2770750" cy="2078062"/>
          </a:xfrm>
          <a:prstGeom prst="rect">
            <a:avLst/>
          </a:prstGeom>
        </p:spPr>
      </p:pic>
    </p:spTree>
    <p:extLst>
      <p:ext uri="{BB962C8B-B14F-4D97-AF65-F5344CB8AC3E}">
        <p14:creationId xmlns:p14="http://schemas.microsoft.com/office/powerpoint/2010/main" val="2315304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5704" y="478302"/>
            <a:ext cx="3868615" cy="6006903"/>
          </a:xfrm>
          <a:ln w="95250">
            <a:solidFill>
              <a:srgbClr val="00B050"/>
            </a:solidFill>
          </a:ln>
        </p:spPr>
        <p:txBody>
          <a:bodyPr/>
          <a:lstStyle/>
          <a:p>
            <a:r>
              <a:rPr lang="en-US" dirty="0" smtClean="0"/>
              <a:t/>
            </a:r>
            <a:br>
              <a:rPr lang="en-US" dirty="0" smtClean="0"/>
            </a:b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9" y="0"/>
            <a:ext cx="6858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23" b="3208"/>
          <a:stretch/>
        </p:blipFill>
        <p:spPr>
          <a:xfrm>
            <a:off x="7925863" y="5500468"/>
            <a:ext cx="874760" cy="8721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172" y="2138866"/>
            <a:ext cx="3394517" cy="217991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4286" y="4079854"/>
            <a:ext cx="3702808" cy="205679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844" y="1101869"/>
            <a:ext cx="3703872" cy="2777904"/>
          </a:xfrm>
          <a:prstGeom prst="rect">
            <a:avLst/>
          </a:prstGeom>
        </p:spPr>
      </p:pic>
    </p:spTree>
    <p:extLst>
      <p:ext uri="{BB962C8B-B14F-4D97-AF65-F5344CB8AC3E}">
        <p14:creationId xmlns:p14="http://schemas.microsoft.com/office/powerpoint/2010/main" val="1813723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823</Words>
  <Application>Microsoft Office PowerPoint</Application>
  <PresentationFormat>Widescreen</PresentationFormat>
  <Paragraphs>152</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IHSE board of directors 2020/21</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Anahid Shahmoradi</dc:creator>
  <cp:lastModifiedBy>Anahid Shahmoradi</cp:lastModifiedBy>
  <cp:revision>44</cp:revision>
  <dcterms:created xsi:type="dcterms:W3CDTF">2021-09-25T14:57:03Z</dcterms:created>
  <dcterms:modified xsi:type="dcterms:W3CDTF">2021-09-26T18:59:08Z</dcterms:modified>
</cp:coreProperties>
</file>